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91" r:id="rId1"/>
  </p:sldMasterIdLst>
  <p:notesMasterIdLst>
    <p:notesMasterId r:id="rId19"/>
  </p:notesMasterIdLst>
  <p:sldIdLst>
    <p:sldId id="256" r:id="rId2"/>
    <p:sldId id="294" r:id="rId3"/>
    <p:sldId id="295" r:id="rId4"/>
    <p:sldId id="265" r:id="rId5"/>
    <p:sldId id="258" r:id="rId6"/>
    <p:sldId id="296" r:id="rId7"/>
    <p:sldId id="287" r:id="rId8"/>
    <p:sldId id="279" r:id="rId9"/>
    <p:sldId id="455" r:id="rId10"/>
    <p:sldId id="286" r:id="rId11"/>
    <p:sldId id="275" r:id="rId12"/>
    <p:sldId id="290" r:id="rId13"/>
    <p:sldId id="457" r:id="rId14"/>
    <p:sldId id="297" r:id="rId15"/>
    <p:sldId id="456" r:id="rId16"/>
    <p:sldId id="299" r:id="rId17"/>
    <p:sldId id="257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171"/>
    <p:restoredTop sz="82520"/>
  </p:normalViewPr>
  <p:slideViewPr>
    <p:cSldViewPr snapToGrid="0" snapToObjects="1">
      <p:cViewPr varScale="1">
        <p:scale>
          <a:sx n="100" d="100"/>
          <a:sy n="100" d="100"/>
        </p:scale>
        <p:origin x="47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836A65-F461-F141-B16C-0A0C60386F82}" type="datetimeFigureOut">
              <a:rPr lang="en-US" smtClean="0"/>
              <a:t>8/26/2023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759C78-0BBB-F84C-A8A0-C25FFF31D1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210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CDC’s adjusted overall VE estimate against influenza A and B viruses for all ages was 23%. The adjusted VE estimate against influenza A (H3N2) viruses for all ages was 13%.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Reduced protection against influenza A (H3N2) viruses for the 2014-2015 season was attributed to the fact that more than 80% of circulating influenza A (H3N2) viruses analyzed at CDC were different or “drifted” from the recommended influenza A (H3N2) vaccine virus.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5F2AB2-9C3F-3447-AA77-BE5E45A0B88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6364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Previous literature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Escape Mutants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Surface Analysis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Site Entropy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Antibody Binding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759C78-0BBB-F84C-A8A0-C25FFF31D1C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26766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Antigenic cartography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759C78-0BBB-F84C-A8A0-C25FFF31D1C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0927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759C78-0BBB-F84C-A8A0-C25FFF31D1C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6889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E73E3CE5-4366-B94C-8E2F-F5FC45FEFDA0}" type="datetimeFigureOut">
              <a:rPr lang="en-US" smtClean="0"/>
              <a:t>8/26/2023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04964829-DDC9-F44B-85A1-67645C5668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0056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E3CE5-4366-B94C-8E2F-F5FC45FEFDA0}" type="datetimeFigureOut">
              <a:rPr lang="en-US" smtClean="0"/>
              <a:t>8/26/2023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64829-DDC9-F44B-85A1-67645C5668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0885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E73E3CE5-4366-B94C-8E2F-F5FC45FEFDA0}" type="datetimeFigureOut">
              <a:rPr lang="en-US" smtClean="0"/>
              <a:t>8/26/2023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04964829-DDC9-F44B-85A1-67645C5668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841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E3CE5-4366-B94C-8E2F-F5FC45FEFDA0}" type="datetimeFigureOut">
              <a:rPr lang="en-US" smtClean="0"/>
              <a:t>8/26/2023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04964829-DDC9-F44B-85A1-67645C5668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1736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E73E3CE5-4366-B94C-8E2F-F5FC45FEFDA0}" type="datetimeFigureOut">
              <a:rPr lang="en-US" smtClean="0"/>
              <a:t>8/26/2023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04964829-DDC9-F44B-85A1-67645C5668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7271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E3CE5-4366-B94C-8E2F-F5FC45FEFDA0}" type="datetimeFigureOut">
              <a:rPr lang="en-US" smtClean="0"/>
              <a:t>8/26/2023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64829-DDC9-F44B-85A1-67645C5668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10550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E3CE5-4366-B94C-8E2F-F5FC45FEFDA0}" type="datetimeFigureOut">
              <a:rPr lang="en-US" smtClean="0"/>
              <a:t>8/26/2023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64829-DDC9-F44B-85A1-67645C5668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69904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E3CE5-4366-B94C-8E2F-F5FC45FEFDA0}" type="datetimeFigureOut">
              <a:rPr lang="en-US" smtClean="0"/>
              <a:t>8/26/2023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64829-DDC9-F44B-85A1-67645C5668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8329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E3CE5-4366-B94C-8E2F-F5FC45FEFDA0}" type="datetimeFigureOut">
              <a:rPr lang="en-US" smtClean="0"/>
              <a:t>8/26/2023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64829-DDC9-F44B-85A1-67645C5668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9666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E73E3CE5-4366-B94C-8E2F-F5FC45FEFDA0}" type="datetimeFigureOut">
              <a:rPr lang="en-US" smtClean="0"/>
              <a:t>8/26/2023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04964829-DDC9-F44B-85A1-67645C5668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9432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E3CE5-4366-B94C-8E2F-F5FC45FEFDA0}" type="datetimeFigureOut">
              <a:rPr lang="en-US" smtClean="0"/>
              <a:t>8/26/2023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64829-DDC9-F44B-85A1-67645C5668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3911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E73E3CE5-4366-B94C-8E2F-F5FC45FEFDA0}" type="datetimeFigureOut">
              <a:rPr lang="en-US" smtClean="0"/>
              <a:t>8/26/2023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04964829-DDC9-F44B-85A1-67645C5668D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3774403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2" r:id="rId1"/>
    <p:sldLayoutId id="2147483793" r:id="rId2"/>
    <p:sldLayoutId id="2147483794" r:id="rId3"/>
    <p:sldLayoutId id="2147483795" r:id="rId4"/>
    <p:sldLayoutId id="2147483796" r:id="rId5"/>
    <p:sldLayoutId id="2147483797" r:id="rId6"/>
    <p:sldLayoutId id="2147483798" r:id="rId7"/>
    <p:sldLayoutId id="2147483799" r:id="rId8"/>
    <p:sldLayoutId id="2147483800" r:id="rId9"/>
    <p:sldLayoutId id="2147483801" r:id="rId10"/>
    <p:sldLayoutId id="2147483802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corg/Racmacs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38/s41573-019-0056-x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EE8689-5998-774B-8130-9AD828FA7A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34025"/>
            <a:ext cx="9144000" cy="2387600"/>
          </a:xfrm>
        </p:spPr>
        <p:txBody>
          <a:bodyPr>
            <a:normAutofit/>
          </a:bodyPr>
          <a:lstStyle/>
          <a:p>
            <a:r>
              <a:rPr lang="en-US" dirty="0"/>
              <a:t>Influenza Antigenic Distances Derived from Cartography and Amino Acid Sequences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EEF563-DC07-4A4B-BB19-7152D9E726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509963"/>
            <a:ext cx="9144000" cy="83612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Amanda Lee Skarlupka</a:t>
            </a:r>
          </a:p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11/19/2021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46457380-4348-0A4E-8876-53119863F572}"/>
              </a:ext>
            </a:extLst>
          </p:cNvPr>
          <p:cNvSpPr txBox="1">
            <a:spLocks/>
          </p:cNvSpPr>
          <p:nvPr/>
        </p:nvSpPr>
        <p:spPr>
          <a:xfrm>
            <a:off x="1229061" y="4527792"/>
            <a:ext cx="9733878" cy="2089933"/>
          </a:xfrm>
          <a:prstGeom prst="rect">
            <a:avLst/>
          </a:prstGeom>
        </p:spPr>
        <p:txBody>
          <a:bodyPr vert="horz" lIns="91440" tIns="45720" rIns="91440" bIns="45720" numCol="2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20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Infectious Diseases Ph.D. Candidate</a:t>
            </a:r>
            <a:endParaRPr lang="en-US" sz="1800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14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Ross Laboratory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14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Center of Vaccines and Immunology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14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Department of Infectious Diseases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14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University of Georgia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endParaRPr lang="en-US" sz="1800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20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Biostatistics and Epidemiology M.S. Student 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14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Handel Group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14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Department of Biostatistics and Epidemiology 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14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School of Public Health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14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University of Georgia</a:t>
            </a:r>
          </a:p>
        </p:txBody>
      </p:sp>
    </p:spTree>
    <p:extLst>
      <p:ext uri="{BB962C8B-B14F-4D97-AF65-F5344CB8AC3E}">
        <p14:creationId xmlns:p14="http://schemas.microsoft.com/office/powerpoint/2010/main" val="30033828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08E2384-9FEC-A048-A113-87947A7D2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Antigenic Cartography</a:t>
            </a:r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A28290D3-BB39-3F45-B160-27160D4BAF2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7062" y="1159541"/>
            <a:ext cx="2286747" cy="5029274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341D0DB-14A5-4246-B4A8-8E8CFA7DAE8F}"/>
              </a:ext>
            </a:extLst>
          </p:cNvPr>
          <p:cNvCxnSpPr/>
          <p:nvPr/>
        </p:nvCxnSpPr>
        <p:spPr>
          <a:xfrm>
            <a:off x="10729913" y="1385888"/>
            <a:ext cx="0" cy="440055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53EF261-EAE0-2C4B-9331-31CAA4AE4A6E}"/>
              </a:ext>
            </a:extLst>
          </p:cNvPr>
          <p:cNvSpPr txBox="1"/>
          <p:nvPr/>
        </p:nvSpPr>
        <p:spPr>
          <a:xfrm>
            <a:off x="10822661" y="3074014"/>
            <a:ext cx="106227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Antigenic</a:t>
            </a:r>
          </a:p>
          <a:p>
            <a:r>
              <a:rPr lang="en-US" dirty="0"/>
              <a:t>Drift</a:t>
            </a:r>
          </a:p>
          <a:p>
            <a:r>
              <a:rPr lang="en-US" dirty="0"/>
              <a:t>Over</a:t>
            </a:r>
          </a:p>
          <a:p>
            <a:r>
              <a:rPr lang="en-US" dirty="0"/>
              <a:t>Time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22D5181-29ED-AA45-A0CB-4D7089D3AA5A}"/>
              </a:ext>
            </a:extLst>
          </p:cNvPr>
          <p:cNvSpPr txBox="1"/>
          <p:nvPr/>
        </p:nvSpPr>
        <p:spPr>
          <a:xfrm>
            <a:off x="581193" y="1975096"/>
            <a:ext cx="609258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From the experimental antibody data (HAI titers) create a matrix of [sera x virus]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Grid lines are Antigenic distance units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Distances between viruses can be used as a measurement</a:t>
            </a:r>
          </a:p>
          <a:p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9FF8B03-116A-7D48-B93E-017C1915341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541617" y="3814684"/>
            <a:ext cx="6990735" cy="2650654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4094DEC-9E66-4A4A-B22A-92A0725DB17B}"/>
              </a:ext>
            </a:extLst>
          </p:cNvPr>
          <p:cNvSpPr txBox="1"/>
          <p:nvPr/>
        </p:nvSpPr>
        <p:spPr>
          <a:xfrm>
            <a:off x="10822661" y="4506982"/>
            <a:ext cx="135738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Smith DJ, </a:t>
            </a:r>
            <a:r>
              <a:rPr lang="en-US" sz="1000" dirty="0" err="1"/>
              <a:t>Lapedes</a:t>
            </a:r>
            <a:r>
              <a:rPr lang="en-US" sz="1000" dirty="0"/>
              <a:t> AS, de Jong JC, </a:t>
            </a:r>
            <a:r>
              <a:rPr lang="en-US" sz="1000" dirty="0" err="1"/>
              <a:t>Bestebroer</a:t>
            </a:r>
            <a:r>
              <a:rPr lang="en-US" sz="1000" dirty="0"/>
              <a:t> TM, </a:t>
            </a:r>
            <a:r>
              <a:rPr lang="en-US" sz="1000" dirty="0" err="1"/>
              <a:t>Rimmelzwaan</a:t>
            </a:r>
            <a:r>
              <a:rPr lang="en-US" sz="1000" dirty="0"/>
              <a:t> GF, Osterhaus AD, </a:t>
            </a:r>
            <a:r>
              <a:rPr lang="en-US" sz="1000" dirty="0" err="1"/>
              <a:t>Fouchier</a:t>
            </a:r>
            <a:r>
              <a:rPr lang="en-US" sz="1000" dirty="0"/>
              <a:t> RA. Mapping the antigenic and genetic evolution of influenza virus. Science. 2004 Jul 16;305(5682):371-6. </a:t>
            </a:r>
            <a:r>
              <a:rPr lang="en-US" sz="1000" dirty="0" err="1"/>
              <a:t>doi</a:t>
            </a:r>
            <a:r>
              <a:rPr lang="en-US" sz="1000" dirty="0"/>
              <a:t>: 10.1126/science.1097211. </a:t>
            </a:r>
            <a:r>
              <a:rPr lang="en-US" sz="1000" dirty="0" err="1"/>
              <a:t>Epub</a:t>
            </a:r>
            <a:r>
              <a:rPr lang="en-US" sz="1000" dirty="0"/>
              <a:t> 2004 Jun 24. PMID: 15218094.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1BE497D-AA45-3F42-953C-AC5B9303D282}"/>
              </a:ext>
            </a:extLst>
          </p:cNvPr>
          <p:cNvSpPr txBox="1"/>
          <p:nvPr/>
        </p:nvSpPr>
        <p:spPr>
          <a:xfrm>
            <a:off x="2120869" y="6400007"/>
            <a:ext cx="29386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Created with </a:t>
            </a:r>
            <a:r>
              <a:rPr lang="en-US" sz="1000" dirty="0" err="1"/>
              <a:t>BioRender.com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5582528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28F47-D46C-C747-B0E7-B02B70884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Landscapes include antigenic distance information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79B78BC-EA08-934B-BACB-133A61390D7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915828" y="2106552"/>
            <a:ext cx="2898008" cy="4351338"/>
          </a:xfr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BD02309-CBCC-8C49-9031-0C2761B10C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218496" y="1825625"/>
            <a:ext cx="613530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Goal: </a:t>
            </a:r>
            <a:r>
              <a:rPr lang="en-US" dirty="0"/>
              <a:t>Visualize individual’s breadth to antigenic history</a:t>
            </a:r>
          </a:p>
          <a:p>
            <a:r>
              <a:rPr lang="en-US" dirty="0"/>
              <a:t>Antigenic cartography</a:t>
            </a:r>
          </a:p>
          <a:p>
            <a:pPr lvl="1"/>
            <a:r>
              <a:rPr lang="en-US" dirty="0"/>
              <a:t>Summary path using time of isolation</a:t>
            </a:r>
          </a:p>
          <a:p>
            <a:r>
              <a:rPr lang="en-US" dirty="0"/>
              <a:t>Use the individual’s serum titers to the viruses in the Z-axis. Fit locally-weighted multiple linear regression surface</a:t>
            </a:r>
          </a:p>
          <a:p>
            <a:r>
              <a:rPr lang="en-US" dirty="0"/>
              <a:t>Follow the summary path</a:t>
            </a:r>
          </a:p>
          <a:p>
            <a:r>
              <a:rPr lang="en-US" dirty="0"/>
              <a:t>Reduce to 2 dimensions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1D4F23-474A-DC4E-B9D3-D927FDC8086D}"/>
              </a:ext>
            </a:extLst>
          </p:cNvPr>
          <p:cNvSpPr txBox="1"/>
          <p:nvPr/>
        </p:nvSpPr>
        <p:spPr>
          <a:xfrm>
            <a:off x="6514289" y="6457890"/>
            <a:ext cx="50550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Fonville JM, Wilks SH, James SL, et al. Antibody landscapes after influenza virus infection or vaccination. </a:t>
            </a:r>
            <a:r>
              <a:rPr lang="en-US" sz="1000" i="1" dirty="0"/>
              <a:t>Science</a:t>
            </a:r>
            <a:r>
              <a:rPr lang="en-US" sz="1000" dirty="0"/>
              <a:t>. 2014;346(6212):996-1000. doi:10.1126/science.1256427</a:t>
            </a:r>
          </a:p>
        </p:txBody>
      </p:sp>
    </p:spTree>
    <p:extLst>
      <p:ext uri="{BB962C8B-B14F-4D97-AF65-F5344CB8AC3E}">
        <p14:creationId xmlns:p14="http://schemas.microsoft.com/office/powerpoint/2010/main" val="770664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8B0CD-E454-9046-919B-7CE784D416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Metrics of Antibody Profiles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53B9CF0-519A-0D4F-8E01-E8FF63241CB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l="663" r="-1"/>
          <a:stretch/>
        </p:blipFill>
        <p:spPr>
          <a:xfrm>
            <a:off x="2239510" y="1964123"/>
            <a:ext cx="3586193" cy="4212839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0713E6C-8D67-5942-BC6F-6EE65893462B}"/>
              </a:ext>
            </a:extLst>
          </p:cNvPr>
          <p:cNvSpPr txBox="1"/>
          <p:nvPr/>
        </p:nvSpPr>
        <p:spPr>
          <a:xfrm>
            <a:off x="0" y="6304002"/>
            <a:ext cx="599802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Yang B, </a:t>
            </a:r>
            <a:r>
              <a:rPr lang="en-US" sz="1000" dirty="0" err="1"/>
              <a:t>Lessler</a:t>
            </a:r>
            <a:r>
              <a:rPr lang="en-US" sz="1000" dirty="0"/>
              <a:t> J, Zhu H, Jiang CQ, Read JM, Hay JA, et al. (2020) Life course exposures continually shape antibody profiles and risk of seroconversion to influenza. </a:t>
            </a:r>
            <a:r>
              <a:rPr lang="en-US" sz="1000" dirty="0" err="1"/>
              <a:t>PLoS</a:t>
            </a:r>
            <a:r>
              <a:rPr lang="en-US" sz="1000" dirty="0"/>
              <a:t> </a:t>
            </a:r>
            <a:r>
              <a:rPr lang="en-US" sz="1000" dirty="0" err="1"/>
              <a:t>Pathog</a:t>
            </a:r>
            <a:r>
              <a:rPr lang="en-US" sz="1000" dirty="0"/>
              <a:t> 16(7): e1008635. https://</a:t>
            </a:r>
            <a:r>
              <a:rPr lang="en-US" sz="1000" dirty="0" err="1"/>
              <a:t>doi.org</a:t>
            </a:r>
            <a:r>
              <a:rPr lang="en-US" sz="1000" dirty="0"/>
              <a:t>/10.1371/journal.ppat.1008635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1EB710-AF3E-0746-AC9D-5F15F95B92E5}"/>
              </a:ext>
            </a:extLst>
          </p:cNvPr>
          <p:cNvSpPr txBox="1"/>
          <p:nvPr/>
        </p:nvSpPr>
        <p:spPr>
          <a:xfrm>
            <a:off x="522515" y="1825625"/>
            <a:ext cx="14913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Area under the curve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8DA993-049B-F540-A5A7-57CC59AFAB14}"/>
              </a:ext>
            </a:extLst>
          </p:cNvPr>
          <p:cNvSpPr txBox="1"/>
          <p:nvPr/>
        </p:nvSpPr>
        <p:spPr>
          <a:xfrm>
            <a:off x="522514" y="3282175"/>
            <a:ext cx="14913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Proportion of time above threshold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1D835C-3D97-9348-8B00-F62C9F3E65C6}"/>
              </a:ext>
            </a:extLst>
          </p:cNvPr>
          <p:cNvSpPr txBox="1"/>
          <p:nvPr/>
        </p:nvSpPr>
        <p:spPr>
          <a:xfrm>
            <a:off x="508681" y="5015724"/>
            <a:ext cx="14913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Average Titer year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24D326A-4AC5-A442-A0D1-051D7E8EABB0}"/>
              </a:ext>
            </a:extLst>
          </p:cNvPr>
          <p:cNvSpPr txBox="1"/>
          <p:nvPr/>
        </p:nvSpPr>
        <p:spPr>
          <a:xfrm>
            <a:off x="6425916" y="1964124"/>
            <a:ext cx="34265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Exclusion of pre-birth strains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D5527F5-0E98-3E4F-B598-8B91DB777D34}"/>
              </a:ext>
            </a:extLst>
          </p:cNvPr>
          <p:cNvSpPr txBox="1"/>
          <p:nvPr/>
        </p:nvSpPr>
        <p:spPr>
          <a:xfrm>
            <a:off x="6440038" y="3284649"/>
            <a:ext cx="41516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Proportion out of 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Threshold decided by researcher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1:40 used for protection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1:10 used for detection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47B74B0-4186-2C48-93F7-FE4F2679D503}"/>
              </a:ext>
            </a:extLst>
          </p:cNvPr>
          <p:cNvSpPr/>
          <p:nvPr/>
        </p:nvSpPr>
        <p:spPr>
          <a:xfrm>
            <a:off x="6425915" y="4699635"/>
            <a:ext cx="541774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How immunity to strains circulating at different times contributes to the overall immune profile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Childhood biased: year is closer to birth year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Equally biased: year is half the age of the individual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8379362-264F-EA44-B834-4BF51B18F3C1}"/>
              </a:ext>
            </a:extLst>
          </p:cNvPr>
          <p:cNvCxnSpPr/>
          <p:nvPr/>
        </p:nvCxnSpPr>
        <p:spPr>
          <a:xfrm>
            <a:off x="522514" y="3272014"/>
            <a:ext cx="10845119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C633A73-B6AA-6B4B-A318-71D6EB7588DC}"/>
              </a:ext>
            </a:extLst>
          </p:cNvPr>
          <p:cNvCxnSpPr/>
          <p:nvPr/>
        </p:nvCxnSpPr>
        <p:spPr>
          <a:xfrm>
            <a:off x="575469" y="4727836"/>
            <a:ext cx="10845119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37737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5260D7-0AD9-C346-B60C-521D2B6E3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questions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09E4C4F-A23D-7D45-AB17-4419F83EBE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Can we use use these measures to quantify the protective breadth of influenza vaccines?</a:t>
            </a:r>
          </a:p>
          <a:p>
            <a:r>
              <a:rPr lang="en-US" sz="2400" dirty="0"/>
              <a:t>Does the high dose influenza vaccine elicit a greater breadth of an antibody response?</a:t>
            </a:r>
          </a:p>
          <a:p>
            <a:r>
              <a:rPr lang="en-US" sz="2400" dirty="0"/>
              <a:t>Do the different antigenic distance measure effect the overall conclusions?</a:t>
            </a:r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001296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C42858-CAAA-BD44-B039-3E41627462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Flu Cohort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2F4641-D63D-F24E-8027-14686E8530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477245" y="2228003"/>
            <a:ext cx="4133563" cy="3633047"/>
          </a:xfrm>
        </p:spPr>
        <p:txBody>
          <a:bodyPr/>
          <a:lstStyle/>
          <a:p>
            <a:r>
              <a:rPr lang="en-US" dirty="0"/>
              <a:t>Recruited cohort</a:t>
            </a:r>
          </a:p>
          <a:p>
            <a:r>
              <a:rPr lang="en-US" dirty="0"/>
              <a:t>Vaccinated with commercial influenza vaccine</a:t>
            </a:r>
          </a:p>
          <a:p>
            <a:pPr lvl="1"/>
            <a:r>
              <a:rPr lang="en-US" dirty="0"/>
              <a:t>High dose (45ug of protein)</a:t>
            </a:r>
          </a:p>
          <a:p>
            <a:pPr lvl="1"/>
            <a:r>
              <a:rPr lang="en-US" dirty="0"/>
              <a:t>Standard dose (15ug of protein)</a:t>
            </a:r>
          </a:p>
          <a:p>
            <a:r>
              <a:rPr lang="en-US" dirty="0"/>
              <a:t>HAI titers </a:t>
            </a:r>
          </a:p>
          <a:p>
            <a:pPr lvl="1"/>
            <a:r>
              <a:rPr lang="en-US" dirty="0"/>
              <a:t>Pre-vaccination</a:t>
            </a:r>
          </a:p>
          <a:p>
            <a:pPr lvl="1"/>
            <a:r>
              <a:rPr lang="en-US" dirty="0"/>
              <a:t>Post-vaccination</a:t>
            </a:r>
          </a:p>
          <a:p>
            <a:endParaRPr lang="en-US" dirty="0"/>
          </a:p>
        </p:txBody>
      </p:sp>
      <p:sp>
        <p:nvSpPr>
          <p:cNvPr id="23" name="Content Placeholder 22">
            <a:extLst>
              <a:ext uri="{FF2B5EF4-FFF2-40B4-BE49-F238E27FC236}">
                <a16:creationId xmlns:a16="http://schemas.microsoft.com/office/drawing/2014/main" id="{07B9D50D-BC58-FA49-8783-EE8B9C8A4D4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6BC858C-4477-C144-BD42-7F6C93D11E9E}"/>
              </a:ext>
            </a:extLst>
          </p:cNvPr>
          <p:cNvGrpSpPr>
            <a:grpSpLocks noChangeAspect="1"/>
          </p:cNvGrpSpPr>
          <p:nvPr/>
        </p:nvGrpSpPr>
        <p:grpSpPr>
          <a:xfrm>
            <a:off x="581192" y="2017713"/>
            <a:ext cx="5211738" cy="4411634"/>
            <a:chOff x="13289192" y="13840681"/>
            <a:chExt cx="9925619" cy="8405875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EB82070-CA7C-B44A-8D46-EEE70B1A79E7}"/>
                </a:ext>
              </a:extLst>
            </p:cNvPr>
            <p:cNvSpPr txBox="1"/>
            <p:nvPr/>
          </p:nvSpPr>
          <p:spPr>
            <a:xfrm>
              <a:off x="13345726" y="13840681"/>
              <a:ext cx="9869085" cy="469147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1000" b="1" dirty="0">
                  <a:solidFill>
                    <a:schemeClr val="accent2">
                      <a:lumMod val="20000"/>
                      <a:lumOff val="80000"/>
                    </a:schemeClr>
                  </a:solidFill>
                </a:rPr>
                <a:t>Table 2: Participants enrolled each influenza vaccine season. </a:t>
              </a:r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06EE72DD-54F4-1845-AA86-77D552BE2A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289192" y="14374127"/>
              <a:ext cx="9884664" cy="787242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001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826D0-F42B-C74E-A827-360E2C6A6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Sera for cartographic distances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F149B2-E865-684E-AB07-3699D516FA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2324053" cy="3633047"/>
          </a:xfrm>
        </p:spPr>
        <p:txBody>
          <a:bodyPr/>
          <a:lstStyle/>
          <a:p>
            <a:r>
              <a:rPr lang="en-US" dirty="0"/>
              <a:t>Distances are shorter with human sera</a:t>
            </a:r>
          </a:p>
          <a:p>
            <a:r>
              <a:rPr lang="en-US" dirty="0"/>
              <a:t>Pre-existing cross-reactive antibodies in preimmune human sera makes distances smaller</a:t>
            </a:r>
          </a:p>
          <a:p>
            <a:r>
              <a:rPr lang="en-US" dirty="0"/>
              <a:t>Preimmune human distances use for analysis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4ED147-752C-164C-871E-4DF79E7D9A3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6F2611F-D36B-6B47-B4DC-04AF1A70E857}"/>
              </a:ext>
            </a:extLst>
          </p:cNvPr>
          <p:cNvGrpSpPr>
            <a:grpSpLocks noChangeAspect="1"/>
          </p:cNvGrpSpPr>
          <p:nvPr/>
        </p:nvGrpSpPr>
        <p:grpSpPr>
          <a:xfrm>
            <a:off x="3292388" y="2228003"/>
            <a:ext cx="8831836" cy="3900339"/>
            <a:chOff x="23417680" y="6933382"/>
            <a:chExt cx="12490664" cy="5516160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7733A1C3-CB5E-AB48-853A-E110B03397C1}"/>
                </a:ext>
              </a:extLst>
            </p:cNvPr>
            <p:cNvGrpSpPr/>
            <p:nvPr/>
          </p:nvGrpSpPr>
          <p:grpSpPr>
            <a:xfrm>
              <a:off x="23417680" y="6933382"/>
              <a:ext cx="12490664" cy="5516160"/>
              <a:chOff x="23417680" y="6933382"/>
              <a:chExt cx="12490664" cy="5516160"/>
            </a:xfrm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EA3D0F96-CBA5-8246-BCBA-B3F2D0E66C72}"/>
                  </a:ext>
                </a:extLst>
              </p:cNvPr>
              <p:cNvGrpSpPr/>
              <p:nvPr/>
            </p:nvGrpSpPr>
            <p:grpSpPr>
              <a:xfrm>
                <a:off x="23417680" y="6933382"/>
                <a:ext cx="12490664" cy="5516160"/>
                <a:chOff x="23417680" y="6933382"/>
                <a:chExt cx="12490664" cy="5516160"/>
              </a:xfrm>
              <a:solidFill>
                <a:schemeClr val="bg1"/>
              </a:solidFill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5F3579FE-9C91-3841-B418-85818F613E35}"/>
                    </a:ext>
                  </a:extLst>
                </p:cNvPr>
                <p:cNvGrpSpPr/>
                <p:nvPr/>
              </p:nvGrpSpPr>
              <p:grpSpPr>
                <a:xfrm>
                  <a:off x="23417680" y="6933382"/>
                  <a:ext cx="12490664" cy="5516160"/>
                  <a:chOff x="23417680" y="6933382"/>
                  <a:chExt cx="12490664" cy="5516160"/>
                </a:xfrm>
                <a:grpFill/>
              </p:grpSpPr>
              <p:pic>
                <p:nvPicPr>
                  <p:cNvPr id="32" name="New picture">
                    <a:extLst>
                      <a:ext uri="{FF2B5EF4-FFF2-40B4-BE49-F238E27FC236}">
                        <a16:creationId xmlns:a16="http://schemas.microsoft.com/office/drawing/2014/main" id="{50BA4671-67E0-EB43-AD9B-E8EDC506997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/>
                  <a:srcRect l="50692" t="4660"/>
                  <a:stretch/>
                </p:blipFill>
                <p:spPr>
                  <a:xfrm>
                    <a:off x="26182954" y="6943452"/>
                    <a:ext cx="3938553" cy="5486400"/>
                  </a:xfrm>
                  <a:prstGeom prst="rect">
                    <a:avLst/>
                  </a:prstGeom>
                  <a:grpFill/>
                </p:spPr>
              </p:pic>
              <p:pic>
                <p:nvPicPr>
                  <p:cNvPr id="33" name="Picture 32">
                    <a:extLst>
                      <a:ext uri="{FF2B5EF4-FFF2-40B4-BE49-F238E27FC236}">
                        <a16:creationId xmlns:a16="http://schemas.microsoft.com/office/drawing/2014/main" id="{CB0C3AAA-EB7C-884C-B2E8-20DB8F53821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0392184" y="6933382"/>
                    <a:ext cx="5516160" cy="5516160"/>
                  </a:xfrm>
                  <a:prstGeom prst="rect">
                    <a:avLst/>
                  </a:prstGeom>
                  <a:grpFill/>
                </p:spPr>
              </p:pic>
              <p:pic>
                <p:nvPicPr>
                  <p:cNvPr id="34" name="Picture 33">
                    <a:extLst>
                      <a:ext uri="{FF2B5EF4-FFF2-40B4-BE49-F238E27FC236}">
                        <a16:creationId xmlns:a16="http://schemas.microsoft.com/office/drawing/2014/main" id="{B220E7F3-D6A1-F04B-904D-296538E6C04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3417680" y="6943453"/>
                    <a:ext cx="2494597" cy="5486400"/>
                  </a:xfrm>
                  <a:prstGeom prst="rect">
                    <a:avLst/>
                  </a:prstGeom>
                  <a:grpFill/>
                </p:spPr>
              </p:pic>
            </p:grp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8D68B1BC-7828-E045-9244-EFA5A609E5BF}"/>
                    </a:ext>
                  </a:extLst>
                </p:cNvPr>
                <p:cNvSpPr txBox="1"/>
                <p:nvPr/>
              </p:nvSpPr>
              <p:spPr>
                <a:xfrm>
                  <a:off x="23430714" y="6945106"/>
                  <a:ext cx="2280240" cy="914091"/>
                </a:xfrm>
                <a:prstGeom prst="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none" rtlCol="0">
                  <a:spAutoFit/>
                </a:bodyPr>
                <a:lstStyle/>
                <a:p>
                  <a:pPr marL="342900" indent="-342900">
                    <a:buAutoNum type="alphaUcPeriod"/>
                  </a:pPr>
                  <a:r>
                    <a:rPr lang="en-US" dirty="0"/>
                    <a:t>Smith, 2004</a:t>
                  </a:r>
                </a:p>
                <a:p>
                  <a:r>
                    <a:rPr lang="en-US" dirty="0"/>
                    <a:t>Naïve Ferret</a:t>
                  </a:r>
                </a:p>
              </p:txBody>
            </p:sp>
          </p:grp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230AF78-912D-C94D-9D88-1CEC99886951}"/>
                  </a:ext>
                </a:extLst>
              </p:cNvPr>
              <p:cNvSpPr txBox="1"/>
              <p:nvPr/>
            </p:nvSpPr>
            <p:spPr>
              <a:xfrm>
                <a:off x="26231377" y="6956814"/>
                <a:ext cx="2369019" cy="914091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r>
                  <a:rPr lang="en-US" dirty="0"/>
                  <a:t>B. Fonville, 2016</a:t>
                </a:r>
              </a:p>
              <a:p>
                <a:r>
                  <a:rPr lang="en-US" dirty="0"/>
                  <a:t>Naïve Human</a:t>
                </a:r>
              </a:p>
            </p:txBody>
          </p: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CAC8256-4501-CF4A-BF5A-9765FC2BC7F5}"/>
                </a:ext>
              </a:extLst>
            </p:cNvPr>
            <p:cNvSpPr txBox="1"/>
            <p:nvPr/>
          </p:nvSpPr>
          <p:spPr>
            <a:xfrm>
              <a:off x="30543052" y="6979640"/>
              <a:ext cx="2806476" cy="91409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dirty="0"/>
                <a:t>C. This Research</a:t>
              </a:r>
            </a:p>
            <a:p>
              <a:r>
                <a:rPr lang="en-US" dirty="0"/>
                <a:t>Preimmune Human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663129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B81C3-F945-E747-9D6F-159ED111C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Protection of vaccines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BBC828-22F6-5D4C-9C86-028691CE09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88669" y="2099666"/>
            <a:ext cx="5083419" cy="3633047"/>
          </a:xfrm>
        </p:spPr>
        <p:txBody>
          <a:bodyPr/>
          <a:lstStyle/>
          <a:p>
            <a:r>
              <a:rPr lang="en-US" dirty="0"/>
              <a:t>Curves are similar between the different measures when stratified by vaccine strain</a:t>
            </a:r>
          </a:p>
          <a:p>
            <a:r>
              <a:rPr lang="en-US" dirty="0"/>
              <a:t>Standard dose for recent vaccine strains have greater </a:t>
            </a:r>
            <a:r>
              <a:rPr lang="en-US" dirty="0" err="1"/>
              <a:t>seroprotection</a:t>
            </a:r>
            <a:r>
              <a:rPr lang="en-US" dirty="0"/>
              <a:t> proportions than high dose.</a:t>
            </a:r>
          </a:p>
          <a:p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25D46AF-464F-B34D-97F5-3128C830F051}"/>
              </a:ext>
            </a:extLst>
          </p:cNvPr>
          <p:cNvSpPr/>
          <p:nvPr/>
        </p:nvSpPr>
        <p:spPr>
          <a:xfrm>
            <a:off x="5486400" y="0"/>
            <a:ext cx="670560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2EDE4B51-94FF-5F47-9D1C-0C3849E24AC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5550568" y="108284"/>
            <a:ext cx="6641432" cy="6641432"/>
          </a:xfrm>
        </p:spPr>
      </p:pic>
    </p:spTree>
    <p:extLst>
      <p:ext uri="{BB962C8B-B14F-4D97-AF65-F5344CB8AC3E}">
        <p14:creationId xmlns:p14="http://schemas.microsoft.com/office/powerpoint/2010/main" val="33103996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DAB3C1-3E6F-5E4A-A36D-C340AB42AD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19D5A1-86E4-E443-9684-23658F812F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en-US" dirty="0">
                <a:cs typeface="Arial" panose="020B0604020202020204" pitchFamily="34" charset="0"/>
              </a:rPr>
              <a:t>All human samples and assays were conducted in accordance with UGA IRB guidelines. Diagrams created with </a:t>
            </a:r>
            <a:r>
              <a:rPr lang="en-US" altLang="en-US" dirty="0" err="1">
                <a:cs typeface="Arial" panose="020B0604020202020204" pitchFamily="34" charset="0"/>
              </a:rPr>
              <a:t>BioRender.com</a:t>
            </a:r>
            <a:r>
              <a:rPr lang="en-US" altLang="en-US" dirty="0">
                <a:cs typeface="Arial" panose="020B0604020202020204" pitchFamily="34" charset="0"/>
              </a:rPr>
              <a:t>. </a:t>
            </a:r>
            <a:r>
              <a:rPr lang="en-US" dirty="0">
                <a:cs typeface="Arial" panose="020B0604020202020204" pitchFamily="34" charset="0"/>
              </a:rPr>
              <a:t>Data analysis and antigenic cartography were conducted in R using the </a:t>
            </a:r>
            <a:r>
              <a:rPr lang="en-US" dirty="0" err="1">
                <a:cs typeface="Arial" panose="020B0604020202020204" pitchFamily="34" charset="0"/>
              </a:rPr>
              <a:t>Racmacs</a:t>
            </a:r>
            <a:r>
              <a:rPr lang="en-US" dirty="0">
                <a:cs typeface="Arial" panose="020B0604020202020204" pitchFamily="34" charset="0"/>
              </a:rPr>
              <a:t> package (</a:t>
            </a:r>
            <a:r>
              <a:rPr lang="en-US" dirty="0">
                <a:cs typeface="Arial" panose="020B0604020202020204" pitchFamily="34" charset="0"/>
                <a:hlinkClick r:id="rId2"/>
              </a:rPr>
              <a:t>https://github.com/acorg/Racmacs</a:t>
            </a:r>
            <a:r>
              <a:rPr lang="en-US" dirty="0">
                <a:cs typeface="Arial" panose="020B0604020202020204" pitchFamily="34" charset="0"/>
              </a:rPr>
              <a:t>) to generate the maps.</a:t>
            </a:r>
            <a:endParaRPr lang="en-US" altLang="en-US" dirty="0">
              <a:cs typeface="Arial" panose="020B0604020202020204" pitchFamily="34" charset="0"/>
            </a:endParaRPr>
          </a:p>
          <a:p>
            <a:r>
              <a:rPr lang="en-US" altLang="en-US" dirty="0">
                <a:cs typeface="Arial" panose="020B0604020202020204" pitchFamily="34" charset="0"/>
              </a:rPr>
              <a:t>Georgia Research Alliance</a:t>
            </a:r>
          </a:p>
          <a:p>
            <a:r>
              <a:rPr lang="en-US" altLang="en-US" dirty="0">
                <a:cs typeface="Arial" panose="020B0604020202020204" pitchFamily="34" charset="0"/>
              </a:rPr>
              <a:t>NIH/NIAID - CIVIC – CIVR – HRP (Contract: 75N93019C00052)</a:t>
            </a:r>
          </a:p>
          <a:p>
            <a:r>
              <a:rPr lang="en-US" dirty="0"/>
              <a:t>UGA CIVIC Data Research Group:</a:t>
            </a:r>
          </a:p>
          <a:p>
            <a:pPr lvl="1"/>
            <a:r>
              <a:rPr lang="en-US" dirty="0"/>
              <a:t>Andreas Handel</a:t>
            </a:r>
          </a:p>
          <a:p>
            <a:pPr lvl="1"/>
            <a:r>
              <a:rPr lang="en-US" dirty="0"/>
              <a:t>Ye Shen</a:t>
            </a:r>
          </a:p>
          <a:p>
            <a:pPr lvl="1"/>
            <a:r>
              <a:rPr lang="en-US" dirty="0"/>
              <a:t>Yang Ge</a:t>
            </a:r>
          </a:p>
          <a:p>
            <a:pPr lvl="1"/>
            <a:r>
              <a:rPr lang="en-US" dirty="0"/>
              <a:t>Zane Billings</a:t>
            </a:r>
          </a:p>
          <a:p>
            <a:r>
              <a:rPr lang="en-US" dirty="0"/>
              <a:t>Michael Carlock </a:t>
            </a:r>
          </a:p>
          <a:p>
            <a:r>
              <a:rPr lang="en-US" dirty="0"/>
              <a:t>Conflict of Interest: None</a:t>
            </a:r>
          </a:p>
        </p:txBody>
      </p:sp>
    </p:spTree>
    <p:extLst>
      <p:ext uri="{BB962C8B-B14F-4D97-AF65-F5344CB8AC3E}">
        <p14:creationId xmlns:p14="http://schemas.microsoft.com/office/powerpoint/2010/main" val="8881235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1FEB9F-5267-3248-BE8B-101B49C60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Influenza virus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91A835-BC00-624E-AAEF-D80F47C7EE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4512912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/>
              <a:t>Respiratory (-) </a:t>
            </a:r>
            <a:r>
              <a:rPr lang="en-US" sz="2400" dirty="0" err="1"/>
              <a:t>ssRNA</a:t>
            </a:r>
            <a:r>
              <a:rPr lang="en-US" sz="2400" dirty="0"/>
              <a:t> virus</a:t>
            </a:r>
          </a:p>
          <a:p>
            <a:r>
              <a:rPr lang="en-US" sz="2400" dirty="0"/>
              <a:t>Two major surface proteins</a:t>
            </a:r>
          </a:p>
          <a:p>
            <a:pPr lvl="1"/>
            <a:r>
              <a:rPr lang="en-US" sz="2000" dirty="0"/>
              <a:t>Hemagglutinin</a:t>
            </a:r>
          </a:p>
          <a:p>
            <a:pPr lvl="2"/>
            <a:r>
              <a:rPr lang="en-US" sz="1800" dirty="0"/>
              <a:t>Attachment/Fusion</a:t>
            </a:r>
          </a:p>
          <a:p>
            <a:pPr lvl="2"/>
            <a:r>
              <a:rPr lang="en-US" sz="1800" dirty="0"/>
              <a:t>18 subtypes</a:t>
            </a:r>
          </a:p>
          <a:p>
            <a:pPr lvl="1"/>
            <a:r>
              <a:rPr lang="en-US" sz="2000" dirty="0"/>
              <a:t>Neuraminidase</a:t>
            </a:r>
          </a:p>
          <a:p>
            <a:pPr lvl="2"/>
            <a:r>
              <a:rPr lang="en-US" sz="1800" dirty="0"/>
              <a:t>Motility and Budding</a:t>
            </a:r>
          </a:p>
          <a:p>
            <a:pPr lvl="2"/>
            <a:r>
              <a:rPr lang="en-US" sz="1800" dirty="0"/>
              <a:t>11 subtypes</a:t>
            </a:r>
          </a:p>
          <a:p>
            <a:r>
              <a:rPr lang="en-US" sz="2400" dirty="0"/>
              <a:t>Correlates of protection:</a:t>
            </a:r>
          </a:p>
          <a:p>
            <a:pPr lvl="1"/>
            <a:r>
              <a:rPr lang="en-US" sz="2000" dirty="0"/>
              <a:t>HA inhibiting antibodies – Well accepted</a:t>
            </a:r>
          </a:p>
          <a:p>
            <a:pPr lvl="1"/>
            <a:r>
              <a:rPr lang="en-US" sz="2000" dirty="0"/>
              <a:t>NA inhibiting antibodies – Recently proposed</a:t>
            </a:r>
          </a:p>
        </p:txBody>
      </p:sp>
      <p:pic>
        <p:nvPicPr>
          <p:cNvPr id="1026" name="Picture 2" descr="illustration and cross section of flu virus">
            <a:extLst>
              <a:ext uri="{FF2B5EF4-FFF2-40B4-BE49-F238E27FC236}">
                <a16:creationId xmlns:a16="http://schemas.microsoft.com/office/drawing/2014/main" id="{2165D18B-317A-7740-B349-A27A07F8DD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6197" y="1967908"/>
            <a:ext cx="5084610" cy="4271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72B2831-8E75-744B-9426-54791E187A68}"/>
              </a:ext>
            </a:extLst>
          </p:cNvPr>
          <p:cNvSpPr txBox="1"/>
          <p:nvPr/>
        </p:nvSpPr>
        <p:spPr>
          <a:xfrm>
            <a:off x="7669332" y="6550295"/>
            <a:ext cx="47895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Image from: https://</a:t>
            </a:r>
            <a:r>
              <a:rPr lang="en-US" sz="1400" dirty="0" err="1"/>
              <a:t>www.cdc.gov</a:t>
            </a:r>
            <a:r>
              <a:rPr lang="en-US" sz="1400" dirty="0"/>
              <a:t>/flu/about/viruses/</a:t>
            </a:r>
            <a:r>
              <a:rPr lang="en-US" sz="1400" dirty="0" err="1"/>
              <a:t>types.htm</a:t>
            </a:r>
            <a:endParaRPr lang="en-US" sz="1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411FEF-833B-9949-9283-85DA70EBD01A}"/>
              </a:ext>
            </a:extLst>
          </p:cNvPr>
          <p:cNvSpPr txBox="1"/>
          <p:nvPr/>
        </p:nvSpPr>
        <p:spPr>
          <a:xfrm>
            <a:off x="7427219" y="1178784"/>
            <a:ext cx="32825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Influenza A Virus Particle</a:t>
            </a:r>
          </a:p>
        </p:txBody>
      </p:sp>
    </p:spTree>
    <p:extLst>
      <p:ext uri="{BB962C8B-B14F-4D97-AF65-F5344CB8AC3E}">
        <p14:creationId xmlns:p14="http://schemas.microsoft.com/office/powerpoint/2010/main" val="18192951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F998C0-248D-7947-8095-308C60511B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Influenza vaccines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4A9BBC-79FC-C24C-B783-B68D0504B8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289929" cy="4351338"/>
          </a:xfrm>
        </p:spPr>
        <p:txBody>
          <a:bodyPr>
            <a:normAutofit/>
          </a:bodyPr>
          <a:lstStyle/>
          <a:p>
            <a:r>
              <a:rPr lang="en-US" sz="2400" dirty="0"/>
              <a:t>Split-inactivated virus vaccines</a:t>
            </a:r>
          </a:p>
          <a:p>
            <a:pPr lvl="1"/>
            <a:r>
              <a:rPr lang="en-US" sz="2000" dirty="0"/>
              <a:t>H1N1 </a:t>
            </a:r>
          </a:p>
          <a:p>
            <a:pPr lvl="1"/>
            <a:r>
              <a:rPr lang="en-US" sz="2000" dirty="0"/>
              <a:t>H3N2</a:t>
            </a:r>
          </a:p>
          <a:p>
            <a:pPr lvl="1"/>
            <a:r>
              <a:rPr lang="en-US" sz="2000" dirty="0"/>
              <a:t>Yamagata Lineage</a:t>
            </a:r>
          </a:p>
          <a:p>
            <a:pPr lvl="1"/>
            <a:r>
              <a:rPr lang="en-US" sz="2000" dirty="0"/>
              <a:t>Victoria Lineage</a:t>
            </a:r>
          </a:p>
          <a:p>
            <a:r>
              <a:rPr lang="en-US" sz="2400" dirty="0"/>
              <a:t>Standard-of-care</a:t>
            </a:r>
          </a:p>
          <a:p>
            <a:r>
              <a:rPr lang="en-US" sz="2400" dirty="0"/>
              <a:t>Insufficiently induces protection to genetically/antigenically drifted viruses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4A6995-9DA2-F04F-B37F-2E3B33AA2E7A}"/>
              </a:ext>
            </a:extLst>
          </p:cNvPr>
          <p:cNvSpPr txBox="1"/>
          <p:nvPr/>
        </p:nvSpPr>
        <p:spPr>
          <a:xfrm>
            <a:off x="0" y="6190632"/>
            <a:ext cx="66414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Wei, CJ., Crank, M.C., Shiver, J. </a:t>
            </a:r>
            <a:r>
              <a:rPr lang="en-US" sz="1000" i="1" dirty="0"/>
              <a:t>et al.</a:t>
            </a:r>
            <a:r>
              <a:rPr lang="en-US" sz="1000" dirty="0"/>
              <a:t> Next-generation influenza vaccines: opportunities and challenges. </a:t>
            </a:r>
            <a:r>
              <a:rPr lang="en-US" sz="1000" i="1" dirty="0"/>
              <a:t>Nat Rev Drug </a:t>
            </a:r>
            <a:r>
              <a:rPr lang="en-US" sz="1000" i="1" dirty="0" err="1"/>
              <a:t>Discov</a:t>
            </a:r>
            <a:r>
              <a:rPr lang="en-US" sz="1000" dirty="0"/>
              <a:t> </a:t>
            </a:r>
            <a:r>
              <a:rPr lang="en-US" sz="1000" b="1" dirty="0"/>
              <a:t>19, </a:t>
            </a:r>
            <a:r>
              <a:rPr lang="en-US" sz="1000" dirty="0"/>
              <a:t>239–252 (2020). </a:t>
            </a:r>
            <a:r>
              <a:rPr lang="en-US" sz="1000" dirty="0">
                <a:hlinkClick r:id="rId3"/>
              </a:rPr>
              <a:t>https://doi.org/10.1038/s41573-019-0056-x</a:t>
            </a:r>
            <a:endParaRPr lang="en-US" sz="1000" dirty="0"/>
          </a:p>
          <a:p>
            <a:endParaRPr lang="en-US" sz="1000" dirty="0"/>
          </a:p>
          <a:p>
            <a:r>
              <a:rPr lang="en-US" sz="1000" dirty="0"/>
              <a:t>Created with </a:t>
            </a:r>
            <a:r>
              <a:rPr lang="en-US" sz="1000" dirty="0" err="1"/>
              <a:t>BioRender.com</a:t>
            </a:r>
            <a:endParaRPr lang="en-US" sz="100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9095792-8E1E-1C48-88D9-2166B28E33A4}"/>
              </a:ext>
            </a:extLst>
          </p:cNvPr>
          <p:cNvGrpSpPr/>
          <p:nvPr/>
        </p:nvGrpSpPr>
        <p:grpSpPr>
          <a:xfrm>
            <a:off x="5654984" y="207327"/>
            <a:ext cx="6345287" cy="3529221"/>
            <a:chOff x="5846713" y="858629"/>
            <a:chExt cx="6345287" cy="352922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2C71368-E060-B646-B4A5-44A7BD9FBC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46713" y="1050588"/>
              <a:ext cx="6345287" cy="3337262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5DB4936-2E82-F949-8934-2633139A74C5}"/>
                </a:ext>
              </a:extLst>
            </p:cNvPr>
            <p:cNvSpPr txBox="1"/>
            <p:nvPr/>
          </p:nvSpPr>
          <p:spPr>
            <a:xfrm>
              <a:off x="6283010" y="858629"/>
              <a:ext cx="590899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Current influenza vaccine effectiveness maintained between 40-60% </a:t>
              </a: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D72C0346-6855-484C-8189-A973D99E25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28129" y="4052460"/>
            <a:ext cx="4443566" cy="2259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200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FA6C4F-14FB-494C-A9AF-2D31A68102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Generation of Influenza Vaccines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C5A85E0D-5E1B-BA4C-B36D-ECDDC75A50E9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877367034"/>
              </p:ext>
            </p:extLst>
          </p:nvPr>
        </p:nvGraphicFramePr>
        <p:xfrm>
          <a:off x="456119" y="2071885"/>
          <a:ext cx="5181600" cy="340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90800">
                  <a:extLst>
                    <a:ext uri="{9D8B030D-6E8A-4147-A177-3AD203B41FA5}">
                      <a16:colId xmlns:a16="http://schemas.microsoft.com/office/drawing/2014/main" val="390892915"/>
                    </a:ext>
                  </a:extLst>
                </a:gridCol>
                <a:gridCol w="2590800">
                  <a:extLst>
                    <a:ext uri="{9D8B030D-6E8A-4147-A177-3AD203B41FA5}">
                      <a16:colId xmlns:a16="http://schemas.microsoft.com/office/drawing/2014/main" val="4541718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Vaccine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Breadth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42438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Strain-specific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Current Circulating Strain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36730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Subtype-specific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Multiple strains within a subtype (H1 or H3)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32018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Group-specific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Multiple subtypes within a group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06788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Pan-group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Entire Group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29222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Universal Flu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All Influenza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79224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Universal Flu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All influenza A and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6339786"/>
                  </a:ext>
                </a:extLst>
              </a:tr>
            </a:tbl>
          </a:graphicData>
        </a:graphic>
      </p:graphicFrame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ACF2EE1-0FF0-074D-BAAD-B658A15F7B0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971229" y="1907999"/>
            <a:ext cx="6093839" cy="3731373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24E0028-8486-354B-8565-37570DE6C5F7}"/>
              </a:ext>
            </a:extLst>
          </p:cNvPr>
          <p:cNvSpPr txBox="1"/>
          <p:nvPr/>
        </p:nvSpPr>
        <p:spPr>
          <a:xfrm>
            <a:off x="0" y="6414882"/>
            <a:ext cx="60938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Wei, CJ., Crank, M.C., Shiver, J. </a:t>
            </a:r>
            <a:r>
              <a:rPr lang="en-US" sz="1000" i="1" dirty="0"/>
              <a:t>et al.</a:t>
            </a:r>
            <a:r>
              <a:rPr lang="en-US" sz="1000" dirty="0"/>
              <a:t> Next-generation influenza vaccines: opportunities and challenges. </a:t>
            </a:r>
            <a:r>
              <a:rPr lang="en-US" sz="1000" i="1" dirty="0"/>
              <a:t>Nat Rev Drug </a:t>
            </a:r>
            <a:r>
              <a:rPr lang="en-US" sz="1000" i="1" dirty="0" err="1"/>
              <a:t>Discov</a:t>
            </a:r>
            <a:r>
              <a:rPr lang="en-US" sz="1000" dirty="0"/>
              <a:t> </a:t>
            </a:r>
            <a:r>
              <a:rPr lang="en-US" sz="1000" b="1" dirty="0"/>
              <a:t>19, </a:t>
            </a:r>
            <a:r>
              <a:rPr lang="en-US" sz="1000" dirty="0"/>
              <a:t>239–252 (2020). https://</a:t>
            </a:r>
            <a:r>
              <a:rPr lang="en-US" sz="1000" dirty="0" err="1"/>
              <a:t>doi.org</a:t>
            </a:r>
            <a:r>
              <a:rPr lang="en-US" sz="1000" dirty="0"/>
              <a:t>/10.1038/s41573-019-0056-x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47FFFD-C112-0D43-85F2-F48E6AE1DFE1}"/>
              </a:ext>
            </a:extLst>
          </p:cNvPr>
          <p:cNvSpPr txBox="1"/>
          <p:nvPr/>
        </p:nvSpPr>
        <p:spPr>
          <a:xfrm>
            <a:off x="456119" y="5764468"/>
            <a:ext cx="87280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How is the magnitude and breadth of a vaccine response measured? </a:t>
            </a:r>
          </a:p>
        </p:txBody>
      </p:sp>
    </p:spTree>
    <p:extLst>
      <p:ext uri="{BB962C8B-B14F-4D97-AF65-F5344CB8AC3E}">
        <p14:creationId xmlns:p14="http://schemas.microsoft.com/office/powerpoint/2010/main" val="38245209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ntigenic Characterization | CDC">
            <a:extLst>
              <a:ext uri="{FF2B5EF4-FFF2-40B4-BE49-F238E27FC236}">
                <a16:creationId xmlns:a16="http://schemas.microsoft.com/office/drawing/2014/main" id="{F971CF76-BEF0-A345-A007-A206C618F1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1330" y="1938874"/>
            <a:ext cx="4479178" cy="3363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ntigenic Characterization | CDC">
            <a:extLst>
              <a:ext uri="{FF2B5EF4-FFF2-40B4-BE49-F238E27FC236}">
                <a16:creationId xmlns:a16="http://schemas.microsoft.com/office/drawing/2014/main" id="{7B7EE8EE-909D-424C-A61B-165A8C613D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6606" y="5060381"/>
            <a:ext cx="6456172" cy="1596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B06D88D-6E0F-CA4B-B26F-6527B76FF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Correlate of Protection assay (HAI)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36CC35-4ADC-234B-883A-C8523EAE45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6637189" cy="3678303"/>
          </a:xfrm>
        </p:spPr>
        <p:txBody>
          <a:bodyPr>
            <a:normAutofit/>
          </a:bodyPr>
          <a:lstStyle/>
          <a:p>
            <a:r>
              <a:rPr lang="en-US" dirty="0"/>
              <a:t>Hemagglutination Inhibition Assay (HAI)</a:t>
            </a:r>
          </a:p>
          <a:p>
            <a:pPr lvl="1"/>
            <a:r>
              <a:rPr lang="en-US" dirty="0"/>
              <a:t>Indirectly measures antibodies that block receptor binding</a:t>
            </a:r>
          </a:p>
          <a:p>
            <a:r>
              <a:rPr lang="en-US" dirty="0"/>
              <a:t>Correlate of protection for influenza vaccines</a:t>
            </a:r>
          </a:p>
          <a:p>
            <a:pPr lvl="1"/>
            <a:r>
              <a:rPr lang="en-US" dirty="0"/>
              <a:t>Sera dilution of 1:40 was originally believed to have 50% chance of protection from influenza infection</a:t>
            </a:r>
          </a:p>
          <a:p>
            <a:r>
              <a:rPr lang="en-US" dirty="0"/>
              <a:t>HAI assay lacks reproducibility and consistency as shown by several inter-laboratory studies</a:t>
            </a:r>
          </a:p>
          <a:p>
            <a:pPr lvl="1"/>
            <a:r>
              <a:rPr lang="en-US" dirty="0"/>
              <a:t>Different variables affect the readout</a:t>
            </a:r>
          </a:p>
          <a:p>
            <a:pPr lvl="2"/>
            <a:r>
              <a:rPr lang="en-US" dirty="0"/>
              <a:t>Red blood cell species, virus passaging, sera handling</a:t>
            </a:r>
          </a:p>
          <a:p>
            <a:r>
              <a:rPr lang="en-US" dirty="0"/>
              <a:t>Sera → liquid fraction of blood that contains circulating antibodies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EA31DB-B14F-4148-A4EB-42C76B72EBEF}"/>
              </a:ext>
            </a:extLst>
          </p:cNvPr>
          <p:cNvSpPr txBox="1"/>
          <p:nvPr/>
        </p:nvSpPr>
        <p:spPr>
          <a:xfrm>
            <a:off x="0" y="6550223"/>
            <a:ext cx="47895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Image from: https://</a:t>
            </a:r>
            <a:r>
              <a:rPr lang="en-US" sz="1400" dirty="0" err="1"/>
              <a:t>www.cdc.gov</a:t>
            </a:r>
            <a:r>
              <a:rPr lang="en-US" sz="1400" dirty="0"/>
              <a:t>/flu/about/viruses/</a:t>
            </a:r>
            <a:r>
              <a:rPr lang="en-US" sz="1400" dirty="0" err="1"/>
              <a:t>types.htm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8118711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166B6-B083-CB4F-86D8-BE3C8BDD66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HAI Data Analysis – Counting breadth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00B7E9B-5FFD-594F-9DCA-4F6AFE0EEB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Bar charts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816417A-E4E3-1D4C-A4F1-9B23C177525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Tables</a:t>
            </a:r>
          </a:p>
        </p:txBody>
      </p:sp>
      <p:pic>
        <p:nvPicPr>
          <p:cNvPr id="10" name="Content Placeholder 4">
            <a:extLst>
              <a:ext uri="{FF2B5EF4-FFF2-40B4-BE49-F238E27FC236}">
                <a16:creationId xmlns:a16="http://schemas.microsoft.com/office/drawing/2014/main" id="{A0FDAB55-9F39-DD46-9967-953E8B6ABD7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33992"/>
          <a:stretch/>
        </p:blipFill>
        <p:spPr>
          <a:xfrm>
            <a:off x="206361" y="2996255"/>
            <a:ext cx="5767933" cy="254430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3544760-2EC6-BB42-9493-324433963A28}"/>
              </a:ext>
            </a:extLst>
          </p:cNvPr>
          <p:cNvSpPr txBox="1"/>
          <p:nvPr/>
        </p:nvSpPr>
        <p:spPr>
          <a:xfrm>
            <a:off x="565149" y="5749920"/>
            <a:ext cx="52581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Vaccine-specific antibodies tested against a panel of viruses (x-axis)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HAI titer (y-axis)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B0F992C0-E660-7C41-8782-D41A8887AC2A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630431" y="3009037"/>
            <a:ext cx="4980377" cy="227837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3129A8D-316B-2441-9E86-225A8E6E9C6F}"/>
              </a:ext>
            </a:extLst>
          </p:cNvPr>
          <p:cNvSpPr txBox="1"/>
          <p:nvPr/>
        </p:nvSpPr>
        <p:spPr>
          <a:xfrm>
            <a:off x="6630431" y="5666677"/>
            <a:ext cx="52581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Vaccine-specific antibodies (rows) tested against a panel of viruses (columns)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HAI titer (cell values)</a:t>
            </a:r>
          </a:p>
        </p:txBody>
      </p:sp>
    </p:spTree>
    <p:extLst>
      <p:ext uri="{BB962C8B-B14F-4D97-AF65-F5344CB8AC3E}">
        <p14:creationId xmlns:p14="http://schemas.microsoft.com/office/powerpoint/2010/main" val="22018188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C10D239-CCC7-7344-9FCB-511C276D3C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to quantify the differences between strains?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2F00FD-7CF6-F046-8D59-7F7C53D7D7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06018"/>
            <a:ext cx="10515600" cy="3811715"/>
          </a:xfrm>
        </p:spPr>
        <p:txBody>
          <a:bodyPr>
            <a:normAutofit/>
          </a:bodyPr>
          <a:lstStyle/>
          <a:p>
            <a:r>
              <a:rPr lang="en-US" sz="2400" dirty="0"/>
              <a:t>Year of isolation</a:t>
            </a:r>
          </a:p>
          <a:p>
            <a:pPr lvl="1"/>
            <a:r>
              <a:rPr lang="en-US" sz="2000" dirty="0"/>
              <a:t>Not representative of antigenic relatedness</a:t>
            </a:r>
          </a:p>
          <a:p>
            <a:pPr lvl="1"/>
            <a:r>
              <a:rPr lang="en-US" sz="2000" dirty="0"/>
              <a:t>Glycosylation/mutations and Antigenic shifts</a:t>
            </a:r>
          </a:p>
          <a:p>
            <a:r>
              <a:rPr lang="en-US" sz="2400" dirty="0"/>
              <a:t>Genetic differences </a:t>
            </a:r>
          </a:p>
          <a:p>
            <a:pPr lvl="1"/>
            <a:r>
              <a:rPr lang="en-US" sz="2000" dirty="0"/>
              <a:t>Genetic cluster do not always match antigenic clusters</a:t>
            </a:r>
          </a:p>
          <a:p>
            <a:pPr lvl="1"/>
            <a:r>
              <a:rPr lang="en-US" sz="2000" dirty="0"/>
              <a:t>Methods are becoming more refined</a:t>
            </a:r>
          </a:p>
          <a:p>
            <a:r>
              <a:rPr lang="en-US" sz="2400" dirty="0"/>
              <a:t>Antigenic cartography</a:t>
            </a:r>
          </a:p>
          <a:p>
            <a:pPr lvl="1"/>
            <a:r>
              <a:rPr lang="en-US" sz="2000" dirty="0"/>
              <a:t>Multiscale dimensional scaling analysis of antibody responses to a distance value</a:t>
            </a:r>
          </a:p>
        </p:txBody>
      </p:sp>
    </p:spTree>
    <p:extLst>
      <p:ext uri="{BB962C8B-B14F-4D97-AF65-F5344CB8AC3E}">
        <p14:creationId xmlns:p14="http://schemas.microsoft.com/office/powerpoint/2010/main" val="6806997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9B23B7-CCFD-2F4F-A428-AD9C77CA5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Year of Isolation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1E0DDECC-B35A-D54C-AB80-2CFAF413ACE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tretch/>
        </p:blipFill>
        <p:spPr>
          <a:xfrm>
            <a:off x="0" y="2222405"/>
            <a:ext cx="3734624" cy="3350354"/>
          </a:xfr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F4F41D6-5E08-4947-800B-5830892AD3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24915" y="1961254"/>
            <a:ext cx="4280533" cy="4351338"/>
          </a:xfrm>
        </p:spPr>
        <p:txBody>
          <a:bodyPr>
            <a:normAutofit/>
          </a:bodyPr>
          <a:lstStyle/>
          <a:p>
            <a:r>
              <a:rPr lang="en-US" dirty="0"/>
              <a:t>X-axis</a:t>
            </a:r>
          </a:p>
          <a:p>
            <a:pPr lvl="1"/>
            <a:r>
              <a:rPr lang="en-US" dirty="0"/>
              <a:t>Representative viruses are chosen again (chronological)</a:t>
            </a:r>
          </a:p>
          <a:p>
            <a:pPr lvl="1"/>
            <a:r>
              <a:rPr lang="en-US" dirty="0"/>
              <a:t>Virus year of isolation</a:t>
            </a:r>
          </a:p>
          <a:p>
            <a:r>
              <a:rPr lang="en-US" dirty="0"/>
              <a:t>Y-axis</a:t>
            </a:r>
          </a:p>
          <a:p>
            <a:pPr lvl="1"/>
            <a:r>
              <a:rPr lang="en-US" dirty="0"/>
              <a:t>assay result</a:t>
            </a:r>
          </a:p>
          <a:p>
            <a:r>
              <a:rPr lang="en-US" dirty="0"/>
              <a:t>Does not account for changes in the rate of antigenic drift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766CE5-7D97-9D4F-A262-F1E38389BF5F}"/>
              </a:ext>
            </a:extLst>
          </p:cNvPr>
          <p:cNvSpPr txBox="1"/>
          <p:nvPr/>
        </p:nvSpPr>
        <p:spPr>
          <a:xfrm>
            <a:off x="0" y="5908099"/>
            <a:ext cx="59436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Hinojosa M, Shepard SS, Chung JR, et al. Impact of Immune Priming, Vaccination, and Infection on Influenza A(H3N2) Antibody Landscapes in Children. </a:t>
            </a:r>
            <a:r>
              <a:rPr lang="en-US" sz="1000" i="1" dirty="0"/>
              <a:t>J Infect Dis</a:t>
            </a:r>
            <a:r>
              <a:rPr lang="en-US" sz="1000" dirty="0"/>
              <a:t>. 2021;224(3):469-480. doi:10.1093/</a:t>
            </a:r>
            <a:r>
              <a:rPr lang="en-US" sz="1000" dirty="0" err="1"/>
              <a:t>infdis</a:t>
            </a:r>
            <a:r>
              <a:rPr lang="en-US" sz="1000" dirty="0"/>
              <a:t>/jiaa665</a:t>
            </a:r>
          </a:p>
          <a:p>
            <a:endParaRPr lang="en-US" sz="1000" dirty="0"/>
          </a:p>
          <a:p>
            <a:r>
              <a:rPr lang="en-US" sz="1000" dirty="0"/>
              <a:t>Yang B, </a:t>
            </a:r>
            <a:r>
              <a:rPr lang="en-US" sz="1000" dirty="0" err="1"/>
              <a:t>Lessler</a:t>
            </a:r>
            <a:r>
              <a:rPr lang="en-US" sz="1000" dirty="0"/>
              <a:t> J, Zhu H, Jiang CQ, Read JM, Hay JA, et al. (2020) Life course exposures continually shape antibody profiles and risk of seroconversion to influenza. </a:t>
            </a:r>
            <a:r>
              <a:rPr lang="en-US" sz="1000" dirty="0" err="1"/>
              <a:t>PLoS</a:t>
            </a:r>
            <a:r>
              <a:rPr lang="en-US" sz="1000" dirty="0"/>
              <a:t> </a:t>
            </a:r>
            <a:r>
              <a:rPr lang="en-US" sz="1000" dirty="0" err="1"/>
              <a:t>Pathog</a:t>
            </a:r>
            <a:r>
              <a:rPr lang="en-US" sz="1000" dirty="0"/>
              <a:t> 16(7): e1008635. https://</a:t>
            </a:r>
            <a:r>
              <a:rPr lang="en-US" sz="1000" dirty="0" err="1"/>
              <a:t>doi.org</a:t>
            </a:r>
            <a:r>
              <a:rPr lang="en-US" sz="1000" dirty="0"/>
              <a:t>/10.1371/journal.ppat.1008635</a:t>
            </a:r>
          </a:p>
          <a:p>
            <a:endParaRPr lang="en-US" sz="1000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8ABE8D2-F1B6-6646-A2D4-0CA8F64ABE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5250" y="2476034"/>
            <a:ext cx="4042040" cy="3350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2660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812BB6-F861-B54C-84EC-152641F18C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Genetics Methods – Proportion of Differences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A76A07-8970-C941-B612-15BDF671C6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4759" y="1995830"/>
            <a:ext cx="5833169" cy="2351581"/>
          </a:xfrm>
        </p:spPr>
        <p:txBody>
          <a:bodyPr>
            <a:normAutofit/>
          </a:bodyPr>
          <a:lstStyle/>
          <a:p>
            <a:pPr>
              <a:spcBef>
                <a:spcPts val="50"/>
              </a:spcBef>
              <a:spcAft>
                <a:spcPts val="200"/>
              </a:spcAft>
            </a:pPr>
            <a:r>
              <a:rPr lang="en-US" dirty="0"/>
              <a:t>Close relationship between genetic and antigenic change </a:t>
            </a:r>
          </a:p>
          <a:p>
            <a:pPr>
              <a:spcBef>
                <a:spcPts val="50"/>
              </a:spcBef>
              <a:spcAft>
                <a:spcPts val="200"/>
              </a:spcAft>
            </a:pPr>
            <a:r>
              <a:rPr lang="en-US" dirty="0"/>
              <a:t>P-all</a:t>
            </a:r>
          </a:p>
          <a:p>
            <a:pPr lvl="1">
              <a:spcBef>
                <a:spcPts val="50"/>
              </a:spcBef>
              <a:spcAft>
                <a:spcPts val="200"/>
              </a:spcAft>
            </a:pPr>
            <a:r>
              <a:rPr lang="en-US" sz="1400" dirty="0"/>
              <a:t>All of the epitope residues</a:t>
            </a:r>
          </a:p>
          <a:p>
            <a:pPr>
              <a:spcBef>
                <a:spcPts val="50"/>
              </a:spcBef>
              <a:spcAft>
                <a:spcPts val="200"/>
              </a:spcAft>
            </a:pPr>
            <a:r>
              <a:rPr lang="en-US" dirty="0"/>
              <a:t>P-epitope</a:t>
            </a:r>
          </a:p>
          <a:p>
            <a:pPr lvl="1">
              <a:spcBef>
                <a:spcPts val="50"/>
              </a:spcBef>
              <a:spcAft>
                <a:spcPts val="200"/>
              </a:spcAft>
            </a:pPr>
            <a:r>
              <a:rPr lang="en-US" sz="1400" dirty="0"/>
              <a:t>Proportion for single epitope</a:t>
            </a:r>
          </a:p>
          <a:p>
            <a:pPr>
              <a:spcBef>
                <a:spcPts val="50"/>
              </a:spcBef>
              <a:spcAft>
                <a:spcPts val="200"/>
              </a:spcAft>
            </a:pPr>
            <a:r>
              <a:rPr lang="en-US" dirty="0"/>
              <a:t>P-Dominant epitope</a:t>
            </a:r>
          </a:p>
          <a:p>
            <a:pPr lvl="1">
              <a:spcBef>
                <a:spcPts val="50"/>
              </a:spcBef>
              <a:spcAft>
                <a:spcPts val="200"/>
              </a:spcAft>
            </a:pPr>
            <a:r>
              <a:rPr lang="en-US" sz="1400" dirty="0"/>
              <a:t>Maximum single epitope proportion</a:t>
            </a:r>
          </a:p>
          <a:p>
            <a:pPr>
              <a:spcBef>
                <a:spcPts val="50"/>
              </a:spcBef>
              <a:spcAft>
                <a:spcPts val="200"/>
              </a:spcAft>
            </a:pPr>
            <a:endParaRPr 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DA531D-3DAF-5C48-866D-27059A585D2A}"/>
              </a:ext>
            </a:extLst>
          </p:cNvPr>
          <p:cNvSpPr txBox="1"/>
          <p:nvPr/>
        </p:nvSpPr>
        <p:spPr>
          <a:xfrm>
            <a:off x="4734838" y="6308209"/>
            <a:ext cx="6843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www.whocc.infectiousdisease.cam.ac.uk</a:t>
            </a:r>
            <a:r>
              <a:rPr lang="en-US" dirty="0"/>
              <a:t>/antigenic-cartography</a:t>
            </a:r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3D04CFF1-D878-C140-A253-3C188E118A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7928" y="2573109"/>
            <a:ext cx="5491362" cy="32980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D297E02-3616-A449-9866-40BDFF5B66F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7219"/>
          <a:stretch/>
        </p:blipFill>
        <p:spPr>
          <a:xfrm>
            <a:off x="1083357" y="4347411"/>
            <a:ext cx="1625674" cy="228231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41C523A-594B-8945-8BA5-04FAE269463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3658" r="51334"/>
          <a:stretch/>
        </p:blipFill>
        <p:spPr>
          <a:xfrm>
            <a:off x="2916326" y="4185821"/>
            <a:ext cx="1305165" cy="2605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432655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4D1434"/>
      </a:accent1>
      <a:accent2>
        <a:srgbClr val="903163"/>
      </a:accent2>
      <a:accent3>
        <a:srgbClr val="B2324B"/>
      </a:accent3>
      <a:accent4>
        <a:srgbClr val="969FA7"/>
      </a:accent4>
      <a:accent5>
        <a:srgbClr val="66B1CE"/>
      </a:accent5>
      <a:accent6>
        <a:srgbClr val="40619D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C21699FF-00E4-43C8-BBCC-D7E5536C371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{2C13B0CC-B42A-F14D-A2E7-BADEAFC6E994}tf10001123</Template>
  <TotalTime>5208</TotalTime>
  <Words>1323</Words>
  <Application>Microsoft Office PowerPoint</Application>
  <PresentationFormat>Widescreen</PresentationFormat>
  <Paragraphs>183</Paragraphs>
  <Slides>17</Slides>
  <Notes>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Dividend</vt:lpstr>
      <vt:lpstr>Influenza Antigenic Distances Derived from Cartography and Amino Acid Sequences</vt:lpstr>
      <vt:lpstr>Influenza virus</vt:lpstr>
      <vt:lpstr>Influenza vaccines</vt:lpstr>
      <vt:lpstr>Next Generation of Influenza Vaccines</vt:lpstr>
      <vt:lpstr>Correlate of Protection assay (HAI)</vt:lpstr>
      <vt:lpstr>HAI Data Analysis – Counting breadth</vt:lpstr>
      <vt:lpstr>How to quantify the differences between strains?</vt:lpstr>
      <vt:lpstr>Year of Isolation</vt:lpstr>
      <vt:lpstr>Genetics Methods – Proportion of Differences</vt:lpstr>
      <vt:lpstr>Antigenic Cartography</vt:lpstr>
      <vt:lpstr>Landscapes include antigenic distance information</vt:lpstr>
      <vt:lpstr>Metrics of Antibody Profiles</vt:lpstr>
      <vt:lpstr>Main questions</vt:lpstr>
      <vt:lpstr>Flu Cohort </vt:lpstr>
      <vt:lpstr>Sera for cartographic distances</vt:lpstr>
      <vt:lpstr>Protection of vaccines</vt:lpstr>
      <vt:lpstr>Acknowledgements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Influenza Antigenic Distances Derived from Cartography and Amino Acid Sequences</dc:title>
  <dc:creator>Amanda Lee Skarlupka</dc:creator>
  <cp:lastModifiedBy>Amanda Lee Skarlupka</cp:lastModifiedBy>
  <cp:revision>5</cp:revision>
  <dcterms:created xsi:type="dcterms:W3CDTF">2021-11-19T00:54:53Z</dcterms:created>
  <dcterms:modified xsi:type="dcterms:W3CDTF">2023-08-26T19:37:16Z</dcterms:modified>
</cp:coreProperties>
</file>